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2" y="1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9B999-27B9-0F59-6D6D-2E9679E99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939B63-5F7A-368A-9014-808D6766F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5B511A-32BC-9BBC-AB26-6F6D733C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75697-539F-4AA2-8BA2-A6B02E5B151F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FCD56D-42F6-B3AE-5BEE-BC6109F1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14E8FF-A00F-04E6-A381-184F2B6BC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EBC5-D6B6-4A50-9D42-56D851C6FD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71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10E1D0-D4BC-12EF-B1BC-4D8FDCA6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7747EE-147A-65AF-5129-F21C896F6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8DDD30-72B5-E865-563C-08362A6C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75697-539F-4AA2-8BA2-A6B02E5B151F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156DD8-F4D9-18C8-3A05-945579D7A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5B8132-D97D-5EBA-1365-B0D62E4AC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EBC5-D6B6-4A50-9D42-56D851C6FD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48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040808-C1FA-564D-A199-5BECB4B198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A1469E-383C-468E-C1A9-6212D440F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019E8-8B78-F1BF-854C-AA4017EC3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75697-539F-4AA2-8BA2-A6B02E5B151F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EA3148-A6A0-DFB3-27D4-93D871B78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7EDC6C-169C-E78B-499C-82CF3A11C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EBC5-D6B6-4A50-9D42-56D851C6FD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52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28AC6-DE61-A5B7-2667-12D23A93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B16C3A-C3DD-ED55-4165-C158A0F7B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EFC877-070A-F1DC-D3AD-D474F4F62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75697-539F-4AA2-8BA2-A6B02E5B151F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805FD1-623E-795F-B5A5-4B3E95F10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C0F635-F392-A54F-6D3A-59753B66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EBC5-D6B6-4A50-9D42-56D851C6FD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18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3558B-B37F-19AF-31B8-DCAAC304D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7735A9-737B-5D3E-70E1-0D4E47DB4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79CEE1-C665-8021-7A36-BC44BF34F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75697-539F-4AA2-8BA2-A6B02E5B151F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D265E3-223B-A172-F545-4718BEAAD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7943FC-939C-5931-05C5-65CF696C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EBC5-D6B6-4A50-9D42-56D851C6FD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811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786D8-5C23-2E2D-3114-339159A8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B89E8B-3313-516D-FFC2-900717659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6268D8-946A-1BA3-B69D-6373D6455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4561B2-30E8-3787-B13C-D5120089B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75697-539F-4AA2-8BA2-A6B02E5B151F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21AD16-5593-25B5-1B0C-34F46FD9A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13A857-6BE4-F52E-AEC8-7F760218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EBC5-D6B6-4A50-9D42-56D851C6FD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748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BBE84-7EBD-B384-7315-ECFFBDFF3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BEB213-2721-9320-18C1-E97F9CA7A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CA3326-27F3-B81F-AFE8-3F9F53C61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1F8931E-C507-75E4-A13B-926DDB55D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5FEEA0-5E3A-D0DC-369E-B43D771FB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8578CA-D312-F6BA-DFDD-9A119C4D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75697-539F-4AA2-8BA2-A6B02E5B151F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F4D3DBC-F4D9-27A7-039E-93981FA47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D098BBA-8343-8DCC-3014-DD6E1D004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EBC5-D6B6-4A50-9D42-56D851C6FD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2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035DC-C92D-B2EE-FB5D-47F4DA40E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BA4F1D-BC35-D6D9-A91B-28FC0291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75697-539F-4AA2-8BA2-A6B02E5B151F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140E28-405B-0B50-7311-391D8E6C7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A1B49B-CFF5-8750-4104-9D24B24F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EBC5-D6B6-4A50-9D42-56D851C6FD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047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34DB56-5A8F-EB3D-87E1-DB330B0C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75697-539F-4AA2-8BA2-A6B02E5B151F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6EA856-7BE5-483C-783A-672C204A7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4E2693-E720-7475-3112-ADD6F8FA7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EBC5-D6B6-4A50-9D42-56D851C6FD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884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04073D-7EEA-2908-B155-AC21662D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D447D5-8B3B-4950-BB73-15885904A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5D8685-26CD-A036-72F3-ACD9C1DA6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05132F-EA4E-AD02-6D59-694244FEC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75697-539F-4AA2-8BA2-A6B02E5B151F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8CEFAC-5E24-D5DD-3B80-1CD86EF66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7163F2-CF6A-16F0-6587-011A83F3B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EBC5-D6B6-4A50-9D42-56D851C6FD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787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42D98-72A1-C83E-35BF-7BE3B7C2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9B2469-C0C4-FA66-D251-1ADB67A107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3312DD-F537-AB74-3C59-B1728FCD6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EDD93B-8603-48CA-B54A-34E482837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75697-539F-4AA2-8BA2-A6B02E5B151F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7BC676-2841-B54A-B552-1A63E8C9F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BD4023-381E-C7A9-D090-7AE252A5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EBC5-D6B6-4A50-9D42-56D851C6FD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115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B04492-021B-3996-3BD4-533B96E52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83F35E-9A3E-4D29-7619-E87E09346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ED9738-0EE1-A6FF-D433-0AF80B83D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75697-539F-4AA2-8BA2-A6B02E5B151F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9AFBAB-DFE4-A69C-94C4-C1743AE3E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FD6D5F-F9C7-B4B2-AD22-923C8487A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1EBC5-D6B6-4A50-9D42-56D851C6FD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085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www.keneuc.cn/hangye/6244.html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libili.com/opus/411382404385059102" TargetMode="External"/><Relationship Id="rId3" Type="http://schemas.openxmlformats.org/officeDocument/2006/relationships/hyperlink" Target="https://zhuanlan.zhihu.com/p/102975065" TargetMode="External"/><Relationship Id="rId7" Type="http://schemas.openxmlformats.org/officeDocument/2006/relationships/hyperlink" Target="https://blog.csdn.net/hucc0706/article/details/97818195" TargetMode="External"/><Relationship Id="rId2" Type="http://schemas.openxmlformats.org/officeDocument/2006/relationships/hyperlink" Target="https://zhuanlan.zhihu.com/p/533428322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nblogs.com/wujianming-110117/p/13278758.html" TargetMode="External"/><Relationship Id="rId5" Type="http://schemas.openxmlformats.org/officeDocument/2006/relationships/hyperlink" Target="https://zhuanlan.zhihu.com/p/656747903" TargetMode="External"/><Relationship Id="rId4" Type="http://schemas.openxmlformats.org/officeDocument/2006/relationships/hyperlink" Target="https://www.eet-china.com/mp/a259214.html" TargetMode="Externa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E3DEBE4-A7C0-5142-2DEB-4BB0EFBF0A38}"/>
              </a:ext>
            </a:extLst>
          </p:cNvPr>
          <p:cNvSpPr txBox="1"/>
          <p:nvPr/>
        </p:nvSpPr>
        <p:spPr>
          <a:xfrm>
            <a:off x="247709" y="290458"/>
            <a:ext cx="68517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逐渐进入话题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spec</a:t>
            </a:r>
            <a:r>
              <a:rPr lang="zh-CN" altLang="en-US" dirty="0"/>
              <a:t>中关于</a:t>
            </a:r>
            <a:r>
              <a:rPr lang="en-US" altLang="zh-CN" dirty="0"/>
              <a:t>jitter</a:t>
            </a:r>
            <a:r>
              <a:rPr lang="zh-CN" altLang="en-US" dirty="0"/>
              <a:t>的标准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统计一下</a:t>
            </a:r>
            <a:r>
              <a:rPr lang="en-US" altLang="zh-CN" dirty="0"/>
              <a:t>spec</a:t>
            </a:r>
            <a:r>
              <a:rPr lang="zh-CN" altLang="en-US" dirty="0"/>
              <a:t>中</a:t>
            </a:r>
            <a:r>
              <a:rPr lang="en-US" altLang="zh-CN" dirty="0"/>
              <a:t>jitter</a:t>
            </a:r>
            <a:r>
              <a:rPr lang="zh-CN" altLang="en-US" dirty="0"/>
              <a:t>的最大值，就是下面的</a:t>
            </a:r>
            <a:r>
              <a:rPr lang="en-US" altLang="zh-CN" dirty="0"/>
              <a:t>jitter tolerance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jitter</a:t>
            </a:r>
            <a:r>
              <a:rPr lang="zh-CN" altLang="en-US" dirty="0"/>
              <a:t>的定义</a:t>
            </a:r>
            <a:endParaRPr lang="en-US" altLang="zh-CN" dirty="0"/>
          </a:p>
          <a:p>
            <a:r>
              <a:rPr lang="en-US" altLang="zh-CN" dirty="0"/>
              <a:t>	RMS p-p jitter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jitter</a:t>
            </a:r>
            <a:r>
              <a:rPr lang="zh-CN" altLang="en-US" dirty="0"/>
              <a:t>的</a:t>
            </a:r>
            <a:r>
              <a:rPr lang="en-US" altLang="zh-CN" dirty="0" err="1"/>
              <a:t>Rj</a:t>
            </a:r>
            <a:r>
              <a:rPr lang="zh-CN" altLang="en-US" dirty="0"/>
              <a:t>如何转换成</a:t>
            </a:r>
            <a:r>
              <a:rPr lang="en-US" altLang="zh-CN" dirty="0"/>
              <a:t>pp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下图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jitter</a:t>
            </a:r>
            <a:r>
              <a:rPr lang="zh-CN" altLang="en-US" dirty="0"/>
              <a:t>与</a:t>
            </a:r>
            <a:r>
              <a:rPr lang="en-US" altLang="zh-CN" dirty="0"/>
              <a:t>BER</a:t>
            </a:r>
            <a:r>
              <a:rPr lang="zh-CN" altLang="en-US" dirty="0"/>
              <a:t>的关系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计算</a:t>
            </a:r>
            <a:r>
              <a:rPr lang="en-US" altLang="zh-CN" dirty="0"/>
              <a:t>BER</a:t>
            </a:r>
            <a:r>
              <a:rPr lang="zh-CN" altLang="en-US" dirty="0"/>
              <a:t>的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、如何降低</a:t>
            </a:r>
            <a:r>
              <a:rPr lang="en-US" altLang="zh-CN" dirty="0"/>
              <a:t>jitter</a:t>
            </a:r>
          </a:p>
          <a:p>
            <a:r>
              <a:rPr lang="en-US" altLang="zh-CN" dirty="0"/>
              <a:t>6</a:t>
            </a:r>
            <a:r>
              <a:rPr lang="zh-CN" altLang="en-US" dirty="0"/>
              <a:t>、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A38020-1ED1-6FC4-7CA8-31E88EEBC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09" y="3632621"/>
            <a:ext cx="5179489" cy="25535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A1847F-F569-D5B1-7943-2D2638D8C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503" y="4380836"/>
            <a:ext cx="7152381" cy="10571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B09B67-7D7D-8272-407A-437650AC6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795" y="1134065"/>
            <a:ext cx="4531956" cy="30439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7E1A6D1-273D-44A3-F834-6B5714C7BE34}"/>
              </a:ext>
            </a:extLst>
          </p:cNvPr>
          <p:cNvSpPr txBox="1"/>
          <p:nvPr/>
        </p:nvSpPr>
        <p:spPr>
          <a:xfrm>
            <a:off x="5239916" y="6065870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90909"/>
                </a:solidFill>
                <a:effectLst/>
                <a:latin typeface="ArialMT"/>
              </a:rPr>
              <a:t>An Introduction to Jitter in Communications Systems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895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3EC84-E4A4-B127-7E01-E27F82E0A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E38848-287A-1679-B372-3A0B98C38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70" y="0"/>
            <a:ext cx="4410512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599FEA-C495-84B5-D85C-30052F990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292" y="4864"/>
            <a:ext cx="4052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71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E8B82-B721-9A03-BFD6-C969D5205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CABA960-ADC3-4B7A-104E-7AE5659B3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6" y="0"/>
            <a:ext cx="467933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E13456-2221-8D21-3A69-DA7CCFFC88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266"/>
          <a:stretch/>
        </p:blipFill>
        <p:spPr>
          <a:xfrm>
            <a:off x="5168391" y="1439897"/>
            <a:ext cx="6610350" cy="165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10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701BF-CF1B-5277-08C1-DAFE53F91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B257CC-941B-6D8C-EC62-2F9509842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7155"/>
            <a:ext cx="12192000" cy="54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3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0D00E-628A-5998-728D-527343B2D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C99002-F3BA-DE51-0955-639E9564F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743"/>
            <a:ext cx="12192000" cy="518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35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17A29-8D75-E6AA-18EA-3C65691C5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E1B15B-4AC9-FBE1-E9F6-2FF0B91F7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461"/>
            <a:ext cx="12192000" cy="643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5E70A-36C4-7008-61A4-70D6FA031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CB19C5-D205-D2DF-E734-15470E7E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907"/>
            <a:ext cx="12192000" cy="557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0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38DA5-EB69-1FD6-B13F-59408FE3A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4F247C-3F97-9275-6C13-79D55CD9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577" y="1726163"/>
            <a:ext cx="2812580" cy="51318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9E98E4-4C84-E59B-B58C-3891F32DB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381" y="2008026"/>
            <a:ext cx="4029075" cy="3924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6F1166-7A4A-7401-A8ED-D1211620C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805" y="111533"/>
            <a:ext cx="3542717" cy="25854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00CDC57-0AB3-3085-7F3C-0312F615A6FC}"/>
              </a:ext>
            </a:extLst>
          </p:cNvPr>
          <p:cNvSpPr txBox="1"/>
          <p:nvPr/>
        </p:nvSpPr>
        <p:spPr>
          <a:xfrm>
            <a:off x="247709" y="290458"/>
            <a:ext cx="68517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</a:t>
            </a:r>
            <a:r>
              <a:rPr lang="en-US" altLang="zh-CN" dirty="0"/>
              <a:t>BER</a:t>
            </a:r>
            <a:r>
              <a:rPr lang="zh-CN" altLang="en-US" dirty="0"/>
              <a:t>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这里等式中几个因子的理解，和我之前看的咋不一样了</a:t>
            </a:r>
            <a:r>
              <a:rPr lang="en-US" altLang="zh-CN" dirty="0"/>
              <a:t>\\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或许应该直接看下面的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hlinkClick r:id="rId5"/>
              </a:rPr>
              <a:t>接收机误码率、</a:t>
            </a:r>
            <a:r>
              <a:rPr lang="en-US" altLang="zh-CN" dirty="0">
                <a:hlinkClick r:id="rId5"/>
              </a:rPr>
              <a:t>Q</a:t>
            </a:r>
            <a:r>
              <a:rPr lang="zh-CN" altLang="en-US" dirty="0">
                <a:hlinkClick r:id="rId5"/>
              </a:rPr>
              <a:t>参数和</a:t>
            </a:r>
            <a:r>
              <a:rPr lang="en-US" altLang="zh-CN" dirty="0">
                <a:hlinkClick r:id="rId5"/>
              </a:rPr>
              <a:t>SNR-</a:t>
            </a:r>
            <a:r>
              <a:rPr lang="zh-CN" altLang="en-US" dirty="0">
                <a:hlinkClick r:id="rId5"/>
              </a:rPr>
              <a:t>科能融合通信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这篇博客太牛了</a:t>
            </a:r>
            <a:endParaRPr lang="en-US" altLang="zh-CN" dirty="0"/>
          </a:p>
          <a:p>
            <a:r>
              <a:rPr lang="zh-CN" altLang="en-US" dirty="0"/>
              <a:t>先看这个吧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E9BA992-414D-A6A3-5A19-F22490927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47273"/>
            <a:ext cx="3481347" cy="248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1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82E81-58A5-5199-6978-85628F4B4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D8F704C-DAD5-A1D4-EDA9-1E5A76642E4A}"/>
              </a:ext>
            </a:extLst>
          </p:cNvPr>
          <p:cNvSpPr txBox="1"/>
          <p:nvPr/>
        </p:nvSpPr>
        <p:spPr>
          <a:xfrm>
            <a:off x="3048778" y="1690063"/>
            <a:ext cx="609755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-apple-system"/>
              </a:rPr>
              <a:t>Q</a:t>
            </a:r>
            <a:r>
              <a:rPr lang="zh-CN" altLang="en-US" b="0" i="0" dirty="0">
                <a:effectLst/>
                <a:latin typeface="-apple-system"/>
              </a:rPr>
              <a:t>函数（右尾部函数）：均值方差</a:t>
            </a:r>
            <a:r>
              <a:rPr lang="en-US" altLang="zh-CN" b="0" i="0" dirty="0">
                <a:effectLst/>
                <a:latin typeface="-apple-system"/>
              </a:rPr>
              <a:t>0,1</a:t>
            </a:r>
            <a:r>
              <a:rPr lang="zh-CN" altLang="en-US" b="0" i="0" dirty="0">
                <a:effectLst/>
                <a:latin typeface="-apple-system"/>
              </a:rPr>
              <a:t>的标准正态分布从</a:t>
            </a:r>
            <a:r>
              <a:rPr lang="en-US" altLang="zh-CN" b="0" i="0" dirty="0">
                <a:effectLst/>
                <a:latin typeface="-apple-system"/>
              </a:rPr>
              <a:t>x</a:t>
            </a:r>
            <a:r>
              <a:rPr lang="zh-CN" altLang="en-US" b="0" i="0" dirty="0">
                <a:effectLst/>
                <a:latin typeface="-apple-system"/>
              </a:rPr>
              <a:t>到正无穷大积分</a:t>
            </a:r>
          </a:p>
          <a:p>
            <a:pPr algn="l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互补误差函数</a:t>
            </a:r>
            <a:r>
              <a:rPr lang="en-US" altLang="zh-CN" b="0" i="0" dirty="0" err="1">
                <a:effectLst/>
                <a:latin typeface="-apple-system"/>
              </a:rPr>
              <a:t>erfc</a:t>
            </a:r>
            <a:r>
              <a:rPr lang="en-US" altLang="zh-CN" b="0" i="0" dirty="0">
                <a:effectLst/>
                <a:latin typeface="-apple-system"/>
              </a:rPr>
              <a:t>(x)=1-erf(x)=</a:t>
            </a:r>
            <a:r>
              <a:rPr lang="zh-CN" altLang="en-US" b="0" i="0" dirty="0">
                <a:effectLst/>
                <a:latin typeface="-apple-system"/>
              </a:rPr>
              <a:t>也是从</a:t>
            </a:r>
            <a:r>
              <a:rPr lang="en-US" altLang="zh-CN" b="0" i="0" dirty="0">
                <a:effectLst/>
                <a:latin typeface="-apple-system"/>
              </a:rPr>
              <a:t>x</a:t>
            </a:r>
            <a:r>
              <a:rPr lang="zh-CN" altLang="en-US" b="0" i="0" dirty="0">
                <a:effectLst/>
                <a:latin typeface="-apple-system"/>
              </a:rPr>
              <a:t>到无穷大积分，但和</a:t>
            </a:r>
            <a:r>
              <a:rPr lang="en-US" altLang="zh-CN" b="0" i="0" dirty="0">
                <a:effectLst/>
                <a:latin typeface="-apple-system"/>
              </a:rPr>
              <a:t>Q</a:t>
            </a:r>
            <a:r>
              <a:rPr lang="zh-CN" altLang="en-US" b="0" i="0" dirty="0">
                <a:effectLst/>
                <a:latin typeface="-apple-system"/>
              </a:rPr>
              <a:t>函数区别就是换一下均值方差而已，</a:t>
            </a:r>
            <a:r>
              <a:rPr lang="en-US" altLang="zh-CN" b="0" i="0" dirty="0" err="1">
                <a:effectLst/>
                <a:latin typeface="-apple-system"/>
              </a:rPr>
              <a:t>erfc</a:t>
            </a:r>
            <a:r>
              <a:rPr lang="zh-CN" altLang="en-US" b="0" i="0" dirty="0">
                <a:effectLst/>
                <a:latin typeface="-apple-system"/>
              </a:rPr>
              <a:t>的缩写是</a:t>
            </a:r>
            <a:r>
              <a:rPr lang="en-US" altLang="zh-CN" b="0" i="0" dirty="0">
                <a:effectLst/>
                <a:latin typeface="-apple-system"/>
              </a:rPr>
              <a:t>complementary error function</a:t>
            </a:r>
          </a:p>
          <a:p>
            <a:pPr algn="l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误差函数</a:t>
            </a:r>
            <a:r>
              <a:rPr lang="en-US" altLang="zh-CN" b="0" i="0" dirty="0">
                <a:effectLst/>
                <a:latin typeface="-apple-system"/>
              </a:rPr>
              <a:t>erf(x)</a:t>
            </a:r>
            <a:r>
              <a:rPr lang="zh-CN" altLang="en-US" b="0" i="0" dirty="0">
                <a:effectLst/>
                <a:latin typeface="-apple-system"/>
              </a:rPr>
              <a:t>：从</a:t>
            </a:r>
            <a:r>
              <a:rPr lang="en-US" altLang="zh-CN" b="0" i="0" dirty="0">
                <a:effectLst/>
                <a:latin typeface="-apple-system"/>
              </a:rPr>
              <a:t>0</a:t>
            </a:r>
            <a:r>
              <a:rPr lang="zh-CN" altLang="en-US" b="0" i="0" dirty="0">
                <a:effectLst/>
                <a:latin typeface="-apple-system"/>
              </a:rPr>
              <a:t>到</a:t>
            </a:r>
            <a:r>
              <a:rPr lang="en-US" altLang="zh-CN" b="0" i="0" dirty="0">
                <a:effectLst/>
                <a:latin typeface="-apple-system"/>
              </a:rPr>
              <a:t>x</a:t>
            </a:r>
            <a:r>
              <a:rPr lang="zh-CN" altLang="en-US" b="0" i="0" dirty="0">
                <a:effectLst/>
                <a:latin typeface="-apple-system"/>
              </a:rPr>
              <a:t>积分，和</a:t>
            </a:r>
            <a:r>
              <a:rPr lang="en-US" altLang="zh-CN" b="0" i="0" dirty="0" err="1">
                <a:effectLst/>
                <a:latin typeface="-apple-system"/>
              </a:rPr>
              <a:t>erfc</a:t>
            </a:r>
            <a:r>
              <a:rPr lang="zh-CN" altLang="en-US" b="0" i="0" dirty="0">
                <a:effectLst/>
                <a:latin typeface="-apple-system"/>
              </a:rPr>
              <a:t>一样的均值方差。为啥叫</a:t>
            </a:r>
            <a:r>
              <a:rPr lang="en-US" altLang="zh-CN" b="0" i="0" dirty="0">
                <a:effectLst/>
                <a:latin typeface="-apple-system"/>
              </a:rPr>
              <a:t>error function</a:t>
            </a:r>
            <a:r>
              <a:rPr lang="zh-CN" altLang="en-US" b="0" i="0" dirty="0">
                <a:effectLst/>
                <a:latin typeface="-apple-system"/>
              </a:rPr>
              <a:t>呢？研究正态分布在统计和测量误差分析（</a:t>
            </a:r>
            <a:r>
              <a:rPr lang="en-US" altLang="zh-CN" b="0" i="0" dirty="0">
                <a:effectLst/>
                <a:latin typeface="-apple-system"/>
              </a:rPr>
              <a:t>error analysis</a:t>
            </a:r>
            <a:r>
              <a:rPr lang="zh-CN" altLang="en-US" b="0" i="0" dirty="0">
                <a:effectLst/>
                <a:latin typeface="-apple-system"/>
              </a:rPr>
              <a:t>）中的应用。正态分布反映的是自然界和社会生活中许多现象的分布状态</a:t>
            </a:r>
            <a:r>
              <a:rPr lang="en-US" altLang="zh-CN" b="0" i="0" dirty="0">
                <a:effectLst/>
                <a:latin typeface="-apple-system"/>
              </a:rPr>
              <a:t>—</a:t>
            </a:r>
            <a:r>
              <a:rPr lang="zh-CN" altLang="en-US" b="0" i="0" dirty="0">
                <a:effectLst/>
                <a:latin typeface="-apple-system"/>
              </a:rPr>
              <a:t>比如人的身高、体重、测量误差等等</a:t>
            </a:r>
          </a:p>
        </p:txBody>
      </p:sp>
    </p:spTree>
    <p:extLst>
      <p:ext uri="{BB962C8B-B14F-4D97-AF65-F5344CB8AC3E}">
        <p14:creationId xmlns:p14="http://schemas.microsoft.com/office/powerpoint/2010/main" val="47302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078D6-23B5-8B4C-E524-904F45E79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4737B93-1711-CD96-36F5-1CA6C538DBD7}"/>
              </a:ext>
            </a:extLst>
          </p:cNvPr>
          <p:cNvSpPr txBox="1"/>
          <p:nvPr/>
        </p:nvSpPr>
        <p:spPr>
          <a:xfrm>
            <a:off x="221602" y="249188"/>
            <a:ext cx="1126438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Bathtub</a:t>
            </a:r>
          </a:p>
          <a:p>
            <a:r>
              <a:rPr lang="en-US" altLang="zh-CN" dirty="0">
                <a:hlinkClick r:id="rId2"/>
              </a:rPr>
              <a:t>Bathtub</a:t>
            </a:r>
            <a:r>
              <a:rPr lang="zh-CN" altLang="en-US" dirty="0">
                <a:hlinkClick r:id="rId2"/>
              </a:rPr>
              <a:t>：浴盆（浴缸）曲线（</a:t>
            </a:r>
            <a:r>
              <a:rPr lang="en-US" altLang="zh-CN" dirty="0">
                <a:hlinkClick r:id="rId2"/>
              </a:rPr>
              <a:t>1</a:t>
            </a:r>
            <a:r>
              <a:rPr lang="zh-CN" altLang="en-US" dirty="0">
                <a:hlinkClick r:id="rId2"/>
              </a:rPr>
              <a:t>） </a:t>
            </a:r>
            <a:r>
              <a:rPr lang="en-US" altLang="zh-CN" dirty="0">
                <a:hlinkClick r:id="rId2"/>
              </a:rPr>
              <a:t>- </a:t>
            </a:r>
            <a:r>
              <a:rPr lang="zh-CN" altLang="en-US" dirty="0">
                <a:hlinkClick r:id="rId2"/>
              </a:rPr>
              <a:t>知乎</a:t>
            </a:r>
            <a:endParaRPr lang="en-US" altLang="zh-CN" dirty="0"/>
          </a:p>
          <a:p>
            <a:r>
              <a:rPr lang="zh-CN" altLang="en-US" dirty="0">
                <a:hlinkClick r:id="rId3"/>
              </a:rPr>
              <a:t>信号完整性小技巧 </a:t>
            </a:r>
            <a:r>
              <a:rPr lang="en-US" altLang="zh-CN" dirty="0">
                <a:hlinkClick r:id="rId3"/>
              </a:rPr>
              <a:t>3-2 </a:t>
            </a:r>
            <a:r>
              <a:rPr lang="zh-CN" altLang="en-US" dirty="0">
                <a:hlinkClick r:id="rId3"/>
              </a:rPr>
              <a:t>转置浴缸圖 </a:t>
            </a:r>
            <a:r>
              <a:rPr lang="en-US" altLang="zh-CN" dirty="0">
                <a:hlinkClick r:id="rId3"/>
              </a:rPr>
              <a:t>EYE Bathtub - </a:t>
            </a:r>
            <a:r>
              <a:rPr lang="zh-CN" altLang="en-US" dirty="0">
                <a:hlinkClick r:id="rId3"/>
              </a:rPr>
              <a:t>知乎</a:t>
            </a:r>
            <a:r>
              <a:rPr lang="zh-CN" altLang="en-US" dirty="0">
                <a:hlinkClick r:id="rId4"/>
              </a:rPr>
              <a:t>深入理解</a:t>
            </a:r>
            <a:r>
              <a:rPr lang="en-US" altLang="zh-CN" dirty="0">
                <a:hlinkClick r:id="rId4"/>
              </a:rPr>
              <a:t>SerDes</a:t>
            </a:r>
            <a:r>
              <a:rPr lang="zh-CN" altLang="en-US" dirty="0">
                <a:hlinkClick r:id="rId4"/>
              </a:rPr>
              <a:t>系列之三</a:t>
            </a:r>
            <a:r>
              <a:rPr lang="en-US" altLang="zh-CN" dirty="0">
                <a:hlinkClick r:id="rId4"/>
              </a:rPr>
              <a:t>-</a:t>
            </a:r>
            <a:r>
              <a:rPr lang="zh-CN" altLang="en-US" dirty="0">
                <a:hlinkClick r:id="rId4"/>
              </a:rPr>
              <a:t>电子工程专辑</a:t>
            </a:r>
            <a:endParaRPr lang="en-US" altLang="zh-CN" dirty="0"/>
          </a:p>
          <a:p>
            <a:r>
              <a:rPr lang="zh-CN" altLang="en-US" dirty="0">
                <a:hlinkClick r:id="rId5"/>
              </a:rPr>
              <a:t>浴缸图 </a:t>
            </a:r>
            <a:r>
              <a:rPr lang="en-US" altLang="zh-CN" dirty="0">
                <a:hlinkClick r:id="rId5"/>
              </a:rPr>
              <a:t>EYE Bathtub - </a:t>
            </a:r>
            <a:r>
              <a:rPr lang="zh-CN" altLang="en-US" dirty="0">
                <a:hlinkClick r:id="rId5"/>
              </a:rPr>
              <a:t>信号完整性测试小技巧 </a:t>
            </a:r>
            <a:r>
              <a:rPr lang="en-US" altLang="zh-CN" dirty="0">
                <a:hlinkClick r:id="rId5"/>
              </a:rPr>
              <a:t>- </a:t>
            </a:r>
            <a:r>
              <a:rPr lang="zh-CN" altLang="en-US" dirty="0">
                <a:hlinkClick r:id="rId5"/>
              </a:rPr>
              <a:t>知乎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hlinkClick r:id="rId6"/>
              </a:rPr>
              <a:t>一种新的高级抖动分离解析方法 </a:t>
            </a:r>
            <a:r>
              <a:rPr lang="en-US" altLang="zh-CN" dirty="0">
                <a:hlinkClick r:id="rId6"/>
              </a:rPr>
              <a:t>- </a:t>
            </a:r>
            <a:r>
              <a:rPr lang="zh-CN" altLang="en-US" dirty="0">
                <a:hlinkClick r:id="rId6"/>
              </a:rPr>
              <a:t>吴建明</a:t>
            </a:r>
            <a:r>
              <a:rPr lang="en-US" altLang="zh-CN" dirty="0" err="1">
                <a:hlinkClick r:id="rId6"/>
              </a:rPr>
              <a:t>wujianming</a:t>
            </a:r>
            <a:r>
              <a:rPr lang="en-US" altLang="zh-CN" dirty="0">
                <a:hlinkClick r:id="rId6"/>
              </a:rPr>
              <a:t> - </a:t>
            </a:r>
            <a:r>
              <a:rPr lang="zh-CN" altLang="en-US" dirty="0">
                <a:hlinkClick r:id="rId6"/>
              </a:rPr>
              <a:t>博客园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7"/>
              </a:rPr>
              <a:t>SerDes</a:t>
            </a:r>
            <a:r>
              <a:rPr lang="zh-CN" altLang="en-US" dirty="0">
                <a:hlinkClick r:id="rId7"/>
              </a:rPr>
              <a:t>知识详解（非常受启发的一篇文章）</a:t>
            </a:r>
            <a:r>
              <a:rPr lang="en-US" altLang="zh-CN" dirty="0">
                <a:hlinkClick r:id="rId7"/>
              </a:rPr>
              <a:t>_serdes2</a:t>
            </a:r>
            <a:r>
              <a:rPr lang="zh-CN" altLang="en-US" dirty="0">
                <a:hlinkClick r:id="rId7"/>
              </a:rPr>
              <a:t>结构</a:t>
            </a:r>
            <a:r>
              <a:rPr lang="en-US" altLang="zh-CN" dirty="0">
                <a:hlinkClick r:id="rId7"/>
              </a:rPr>
              <a:t>-CSDN</a:t>
            </a:r>
            <a:r>
              <a:rPr lang="zh-CN" altLang="en-US" dirty="0">
                <a:hlinkClick r:id="rId7"/>
              </a:rPr>
              <a:t>博客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hlinkClick r:id="rId8"/>
              </a:rPr>
              <a:t>高速电路信号仿真教程</a:t>
            </a:r>
            <a:r>
              <a:rPr lang="en-US" altLang="zh-CN" dirty="0">
                <a:hlinkClick r:id="rId8"/>
              </a:rPr>
              <a:t>-</a:t>
            </a:r>
            <a:r>
              <a:rPr lang="zh-CN" altLang="en-US" dirty="0">
                <a:hlinkClick r:id="rId8"/>
              </a:rPr>
              <a:t>眼图 </a:t>
            </a:r>
            <a:r>
              <a:rPr lang="en-US" altLang="zh-CN" dirty="0">
                <a:hlinkClick r:id="rId8"/>
              </a:rPr>
              <a:t>- </a:t>
            </a:r>
            <a:r>
              <a:rPr lang="zh-CN" altLang="en-US" dirty="0">
                <a:hlinkClick r:id="rId8"/>
              </a:rPr>
              <a:t>哔哩哔哩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3438FF-8288-1F49-3C3A-876C32ED95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6272" y="5826569"/>
            <a:ext cx="3680217" cy="7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62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9D631-7461-9F02-58FB-989C091A6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5CDFC9-FE77-96F5-E2F0-59D91806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53634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AAD000-4B56-8DAB-5263-01881FA15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31" y="0"/>
            <a:ext cx="4714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59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1F0E0-EA71-B7F7-722D-E2CF3CB71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16CF17-96A9-1B13-6B59-371AA6BE6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05" y="0"/>
            <a:ext cx="4983627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F7807C-BCEB-25A9-864E-D9AD59781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956" y="0"/>
            <a:ext cx="4923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97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B7723-8745-FD40-62AC-59D0E5162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D0080D-B3B4-8244-0BBD-D22FDFFC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3" y="0"/>
            <a:ext cx="410753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6E7AEC-B638-B808-BA6E-027D1F937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702" y="0"/>
            <a:ext cx="4133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6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AB097-39BF-E0FF-498B-2D810B2CC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8B3E08-7B6C-19EF-E849-4191EC5C2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56" y="0"/>
            <a:ext cx="471034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72FD66-401C-5316-2CE0-7FB2B4A60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402" y="0"/>
            <a:ext cx="4962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50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8E362-EE40-535A-F832-AB7F79E5D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A556DB-1662-18CA-4D10-CF25EA8AA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5" y="0"/>
            <a:ext cx="4509458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84871F-0CB4-3EAC-4992-A1713F44D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133" y="0"/>
            <a:ext cx="4937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08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342</Words>
  <Application>Microsoft Office PowerPoint</Application>
  <PresentationFormat>宽屏</PresentationFormat>
  <Paragraphs>37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-apple-system</vt:lpstr>
      <vt:lpstr>ArialMT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qiao wu</dc:creator>
  <cp:lastModifiedBy>qiao wu</cp:lastModifiedBy>
  <cp:revision>8</cp:revision>
  <dcterms:created xsi:type="dcterms:W3CDTF">2025-01-01T14:20:38Z</dcterms:created>
  <dcterms:modified xsi:type="dcterms:W3CDTF">2025-01-01T17:04:58Z</dcterms:modified>
</cp:coreProperties>
</file>